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>
        <p:scale>
          <a:sx n="150" d="100"/>
          <a:sy n="150" d="100"/>
        </p:scale>
        <p:origin x="-380" y="-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56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89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66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3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2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2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47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6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80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09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73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A866-790D-4820-B510-AAB45648E1F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FFB8F-2579-405E-A31F-D6534683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08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D3483AC7-D38D-4D24-DC91-D245913B5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2" y="1123954"/>
            <a:ext cx="5963471" cy="529176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2618F86-F352-CFA5-9AE7-3FB3538F8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47" y="378030"/>
            <a:ext cx="1084653" cy="40537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F06663-6C22-DD94-041A-2951DE4B1915}"/>
              </a:ext>
            </a:extLst>
          </p:cNvPr>
          <p:cNvSpPr txBox="1"/>
          <p:nvPr/>
        </p:nvSpPr>
        <p:spPr>
          <a:xfrm>
            <a:off x="1752600" y="378030"/>
            <a:ext cx="286294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車両直接乗入れ計画書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71E2DAEC-07F0-E0D6-D095-F470B05456D6}"/>
              </a:ext>
            </a:extLst>
          </p:cNvPr>
          <p:cNvCxnSpPr>
            <a:cxnSpLocks/>
          </p:cNvCxnSpPr>
          <p:nvPr/>
        </p:nvCxnSpPr>
        <p:spPr>
          <a:xfrm>
            <a:off x="667947" y="838200"/>
            <a:ext cx="887610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FD0DE5A-B1A2-1FED-4BE9-C05D0BED34D1}"/>
              </a:ext>
            </a:extLst>
          </p:cNvPr>
          <p:cNvSpPr/>
          <p:nvPr/>
        </p:nvSpPr>
        <p:spPr>
          <a:xfrm rot="21432218">
            <a:off x="1299600" y="3888606"/>
            <a:ext cx="631190" cy="1239520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b="1" dirty="0">
                <a:solidFill>
                  <a:schemeClr val="tx1"/>
                </a:solidFill>
              </a:rPr>
              <a:t>イベント</a:t>
            </a:r>
            <a:endParaRPr kumimoji="1" lang="en-US" altLang="ja-JP" sz="7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b="1" dirty="0">
                <a:solidFill>
                  <a:schemeClr val="tx1"/>
                </a:solidFill>
              </a:rPr>
              <a:t>会場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83A4C9C-BA10-D81B-2D44-747A97207786}"/>
              </a:ext>
            </a:extLst>
          </p:cNvPr>
          <p:cNvSpPr txBox="1"/>
          <p:nvPr/>
        </p:nvSpPr>
        <p:spPr>
          <a:xfrm>
            <a:off x="5548050" y="523801"/>
            <a:ext cx="3996000" cy="28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渋谷スクランブルスクエア 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 アーバン・コア スペース　</a:t>
            </a:r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FD8C304B-D01C-EDDE-FC0F-EC3B6075D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91252"/>
              </p:ext>
            </p:extLst>
          </p:nvPr>
        </p:nvGraphicFramePr>
        <p:xfrm>
          <a:off x="6647905" y="1123954"/>
          <a:ext cx="2896145" cy="3934789"/>
        </p:xfrm>
        <a:graphic>
          <a:graphicData uri="http://schemas.openxmlformats.org/drawingml/2006/table">
            <a:tbl>
              <a:tblPr/>
              <a:tblGrid>
                <a:gridCol w="568429">
                  <a:extLst>
                    <a:ext uri="{9D8B030D-6E8A-4147-A177-3AD203B41FA5}">
                      <a16:colId xmlns:a16="http://schemas.microsoft.com/office/drawing/2014/main" val="3036005725"/>
                    </a:ext>
                  </a:extLst>
                </a:gridCol>
                <a:gridCol w="460427">
                  <a:extLst>
                    <a:ext uri="{9D8B030D-6E8A-4147-A177-3AD203B41FA5}">
                      <a16:colId xmlns:a16="http://schemas.microsoft.com/office/drawing/2014/main" val="3992862330"/>
                    </a:ext>
                  </a:extLst>
                </a:gridCol>
                <a:gridCol w="1867289">
                  <a:extLst>
                    <a:ext uri="{9D8B030D-6E8A-4147-A177-3AD203B41FA5}">
                      <a16:colId xmlns:a16="http://schemas.microsoft.com/office/drawing/2014/main" val="151189207"/>
                    </a:ext>
                  </a:extLst>
                </a:gridCol>
              </a:tblGrid>
              <a:tr h="3560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催事名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49601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316314"/>
                  </a:ext>
                </a:extLst>
              </a:tr>
              <a:tr h="32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搬入出</a:t>
                      </a:r>
                      <a:b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責任者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3704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32630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903889"/>
                  </a:ext>
                </a:extLst>
              </a:tr>
              <a:tr h="135312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253922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搬入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48628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車種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330203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624903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搬出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026916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車種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20760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71154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</a:t>
                      </a:r>
                      <a:b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事項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300135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16FD19C-F0BF-1894-C4DA-02E38C418228}"/>
              </a:ext>
            </a:extLst>
          </p:cNvPr>
          <p:cNvSpPr txBox="1"/>
          <p:nvPr/>
        </p:nvSpPr>
        <p:spPr>
          <a:xfrm>
            <a:off x="6560178" y="5130034"/>
            <a:ext cx="2983872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スペースに車両を直接乗り入れる際は周辺の安全に注意し、必要な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警備人員を配備の上、歩行者を通行止めにして作業を行って下さい。</a:t>
            </a:r>
            <a:b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階屋根下へ乗り入れ可能な車高は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3.5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ｍまでです。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・バスロータリー内には停車できません。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C85C0DA-EDF2-34C6-2FE2-C749BAD1EFC1}"/>
              </a:ext>
            </a:extLst>
          </p:cNvPr>
          <p:cNvSpPr txBox="1"/>
          <p:nvPr/>
        </p:nvSpPr>
        <p:spPr>
          <a:xfrm>
            <a:off x="7528050" y="6000750"/>
            <a:ext cx="2016000" cy="58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渋谷スクランブルスクエア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ct val="120000"/>
              </a:lnSpc>
            </a:pP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アーバン・コア スペース事務局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ct val="120000"/>
              </a:lnSpc>
            </a:pP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03-4221-4288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60D5C981-429D-FD52-5BE2-CE5630E83EB3}"/>
              </a:ext>
            </a:extLst>
          </p:cNvPr>
          <p:cNvSpPr/>
          <p:nvPr/>
        </p:nvSpPr>
        <p:spPr>
          <a:xfrm>
            <a:off x="3986212" y="4910137"/>
            <a:ext cx="1933575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渋谷スクランブルスクエア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BD61D3C-15C5-8DE3-AC86-2B42FAD2CA0D}"/>
              </a:ext>
            </a:extLst>
          </p:cNvPr>
          <p:cNvSpPr/>
          <p:nvPr/>
        </p:nvSpPr>
        <p:spPr>
          <a:xfrm>
            <a:off x="1960072" y="994992"/>
            <a:ext cx="1224000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↑ヒカリエ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5C8EA16-AA2F-1547-CFE2-47F67EE0EC1A}"/>
              </a:ext>
            </a:extLst>
          </p:cNvPr>
          <p:cNvSpPr/>
          <p:nvPr/>
        </p:nvSpPr>
        <p:spPr>
          <a:xfrm>
            <a:off x="327610" y="5978142"/>
            <a:ext cx="1224000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← 宮下公園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FF86B1-B1D4-9320-F8C6-07BA3D2B5188}"/>
              </a:ext>
            </a:extLst>
          </p:cNvPr>
          <p:cNvSpPr txBox="1"/>
          <p:nvPr/>
        </p:nvSpPr>
        <p:spPr>
          <a:xfrm rot="21480000">
            <a:off x="1942597" y="2468301"/>
            <a:ext cx="15969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注）車道に留め置き不可</a:t>
            </a:r>
          </a:p>
        </p:txBody>
      </p:sp>
    </p:spTree>
    <p:extLst>
      <p:ext uri="{BB962C8B-B14F-4D97-AF65-F5344CB8AC3E}">
        <p14:creationId xmlns:p14="http://schemas.microsoft.com/office/powerpoint/2010/main" val="97822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D3483AC7-D38D-4D24-DC91-D245913B5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2" y="1123954"/>
            <a:ext cx="5963471" cy="529176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2618F86-F352-CFA5-9AE7-3FB3538F8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47" y="378030"/>
            <a:ext cx="1084653" cy="40537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F06663-6C22-DD94-041A-2951DE4B1915}"/>
              </a:ext>
            </a:extLst>
          </p:cNvPr>
          <p:cNvSpPr txBox="1"/>
          <p:nvPr/>
        </p:nvSpPr>
        <p:spPr>
          <a:xfrm>
            <a:off x="1752600" y="378030"/>
            <a:ext cx="286294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車両直接乗入れ計画書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71E2DAEC-07F0-E0D6-D095-F470B05456D6}"/>
              </a:ext>
            </a:extLst>
          </p:cNvPr>
          <p:cNvCxnSpPr>
            <a:cxnSpLocks/>
          </p:cNvCxnSpPr>
          <p:nvPr/>
        </p:nvCxnSpPr>
        <p:spPr>
          <a:xfrm>
            <a:off x="667947" y="838200"/>
            <a:ext cx="887610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FD8C304B-D01C-EDDE-FC0F-EC3B6075D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28548"/>
              </p:ext>
            </p:extLst>
          </p:nvPr>
        </p:nvGraphicFramePr>
        <p:xfrm>
          <a:off x="6647905" y="1123954"/>
          <a:ext cx="2896145" cy="3934789"/>
        </p:xfrm>
        <a:graphic>
          <a:graphicData uri="http://schemas.openxmlformats.org/drawingml/2006/table">
            <a:tbl>
              <a:tblPr/>
              <a:tblGrid>
                <a:gridCol w="568429">
                  <a:extLst>
                    <a:ext uri="{9D8B030D-6E8A-4147-A177-3AD203B41FA5}">
                      <a16:colId xmlns:a16="http://schemas.microsoft.com/office/drawing/2014/main" val="3036005725"/>
                    </a:ext>
                  </a:extLst>
                </a:gridCol>
                <a:gridCol w="460427">
                  <a:extLst>
                    <a:ext uri="{9D8B030D-6E8A-4147-A177-3AD203B41FA5}">
                      <a16:colId xmlns:a16="http://schemas.microsoft.com/office/drawing/2014/main" val="3992862330"/>
                    </a:ext>
                  </a:extLst>
                </a:gridCol>
                <a:gridCol w="1867289">
                  <a:extLst>
                    <a:ext uri="{9D8B030D-6E8A-4147-A177-3AD203B41FA5}">
                      <a16:colId xmlns:a16="http://schemas.microsoft.com/office/drawing/2014/main" val="151189207"/>
                    </a:ext>
                  </a:extLst>
                </a:gridCol>
              </a:tblGrid>
              <a:tr h="3560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催事名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○○社新商品「○○○○」サンプリング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49601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316314"/>
                  </a:ext>
                </a:extLst>
              </a:tr>
              <a:tr h="32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搬入出</a:t>
                      </a:r>
                      <a:b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責任者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株式会社○○○○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3704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　○○○○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32630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000-0000-0000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（携帯番号）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903889"/>
                  </a:ext>
                </a:extLst>
              </a:tr>
              <a:tr h="135312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253922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搬入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10/1(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24:00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26:00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48628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車種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トントラック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　ハイエース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330203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624903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搬出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10/2(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24:00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26:00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026916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車種</a:t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トントラック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　ハイエース</a:t>
                      </a:r>
                      <a:r>
                        <a:rPr lang="en-US" altLang="ja-JP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20760"/>
                  </a:ext>
                </a:extLst>
              </a:tr>
              <a:tr h="1637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122" marR="7122" marT="71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71154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</a:t>
                      </a:r>
                      <a:b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事項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資材の乗せ下ろしは手運びとし</a:t>
                      </a:r>
                      <a:endParaRPr lang="en-US" altLang="ja-JP" sz="8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大型重機は使用しません</a:t>
                      </a:r>
                    </a:p>
                  </a:txBody>
                  <a:tcPr marL="7122" marR="7122" marT="71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300135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16FD19C-F0BF-1894-C4DA-02E38C418228}"/>
              </a:ext>
            </a:extLst>
          </p:cNvPr>
          <p:cNvSpPr txBox="1"/>
          <p:nvPr/>
        </p:nvSpPr>
        <p:spPr>
          <a:xfrm>
            <a:off x="6560178" y="5130034"/>
            <a:ext cx="2983872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スペースに車両を直接乗り入れる際は周辺の安全に注意し、必要な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警備人員を配備の上、歩行者を通行止めにして作業を行って下さい。</a:t>
            </a:r>
            <a:b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階屋根下へ乗り入れ可能な車高は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3.5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ｍまでです。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・バスロータリー内には停車できません。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C85C0DA-EDF2-34C6-2FE2-C749BAD1EFC1}"/>
              </a:ext>
            </a:extLst>
          </p:cNvPr>
          <p:cNvSpPr txBox="1"/>
          <p:nvPr/>
        </p:nvSpPr>
        <p:spPr>
          <a:xfrm>
            <a:off x="7528050" y="6000750"/>
            <a:ext cx="2016000" cy="58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渋谷スクランブルスクエア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ct val="120000"/>
              </a:lnSpc>
            </a:pP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アーバン・コア スペース事務局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ct val="120000"/>
              </a:lnSpc>
            </a:pP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03-4221-4288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60D5C981-429D-FD52-5BE2-CE5630E83EB3}"/>
              </a:ext>
            </a:extLst>
          </p:cNvPr>
          <p:cNvSpPr/>
          <p:nvPr/>
        </p:nvSpPr>
        <p:spPr>
          <a:xfrm>
            <a:off x="3986212" y="4910137"/>
            <a:ext cx="1933575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渋谷スクランブルスクエア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BD61D3C-15C5-8DE3-AC86-2B42FAD2CA0D}"/>
              </a:ext>
            </a:extLst>
          </p:cNvPr>
          <p:cNvSpPr/>
          <p:nvPr/>
        </p:nvSpPr>
        <p:spPr>
          <a:xfrm>
            <a:off x="1960072" y="994992"/>
            <a:ext cx="1224000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↑ヒカリエ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5C8EA16-AA2F-1547-CFE2-47F67EE0EC1A}"/>
              </a:ext>
            </a:extLst>
          </p:cNvPr>
          <p:cNvSpPr/>
          <p:nvPr/>
        </p:nvSpPr>
        <p:spPr>
          <a:xfrm>
            <a:off x="327610" y="5978142"/>
            <a:ext cx="1224000" cy="339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← 宮下公園</a:t>
            </a:r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1A726F07-F0D0-00F5-6D06-B82CD54200EE}"/>
              </a:ext>
            </a:extLst>
          </p:cNvPr>
          <p:cNvCxnSpPr>
            <a:cxnSpLocks/>
          </p:cNvCxnSpPr>
          <p:nvPr/>
        </p:nvCxnSpPr>
        <p:spPr>
          <a:xfrm flipH="1">
            <a:off x="5548050" y="1343025"/>
            <a:ext cx="776550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59B1955B-49C7-E4C4-01EB-7D7D08D098A0}"/>
              </a:ext>
            </a:extLst>
          </p:cNvPr>
          <p:cNvCxnSpPr>
            <a:cxnSpLocks/>
          </p:cNvCxnSpPr>
          <p:nvPr/>
        </p:nvCxnSpPr>
        <p:spPr>
          <a:xfrm flipH="1">
            <a:off x="4953000" y="1438275"/>
            <a:ext cx="543523" cy="485775"/>
          </a:xfrm>
          <a:prstGeom prst="straightConnector1">
            <a:avLst/>
          </a:prstGeom>
          <a:ln w="285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147AA7B5-22EC-84B8-21DF-7E8877108E5F}"/>
              </a:ext>
            </a:extLst>
          </p:cNvPr>
          <p:cNvCxnSpPr>
            <a:cxnSpLocks/>
          </p:cNvCxnSpPr>
          <p:nvPr/>
        </p:nvCxnSpPr>
        <p:spPr>
          <a:xfrm flipH="1">
            <a:off x="4615544" y="1945511"/>
            <a:ext cx="337456" cy="997714"/>
          </a:xfrm>
          <a:prstGeom prst="straightConnector1">
            <a:avLst/>
          </a:prstGeom>
          <a:ln w="285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9526AC42-FDDE-2B46-D4A0-1C3CDA308E54}"/>
              </a:ext>
            </a:extLst>
          </p:cNvPr>
          <p:cNvCxnSpPr>
            <a:cxnSpLocks/>
          </p:cNvCxnSpPr>
          <p:nvPr/>
        </p:nvCxnSpPr>
        <p:spPr>
          <a:xfrm flipH="1">
            <a:off x="1676399" y="2970124"/>
            <a:ext cx="2917713" cy="105426"/>
          </a:xfrm>
          <a:prstGeom prst="straightConnector1">
            <a:avLst/>
          </a:prstGeom>
          <a:ln w="285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2697C4C7-AE26-608D-E366-BE9653BE3726}"/>
              </a:ext>
            </a:extLst>
          </p:cNvPr>
          <p:cNvCxnSpPr>
            <a:cxnSpLocks/>
          </p:cNvCxnSpPr>
          <p:nvPr/>
        </p:nvCxnSpPr>
        <p:spPr>
          <a:xfrm>
            <a:off x="1551610" y="3129643"/>
            <a:ext cx="0" cy="640191"/>
          </a:xfrm>
          <a:prstGeom prst="straightConnector1">
            <a:avLst/>
          </a:prstGeom>
          <a:ln w="285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B8DA2E7D-44CC-1FA3-7FC2-7E8A58CA76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3363" y="2557395"/>
            <a:ext cx="172718" cy="518155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597C8511-91FE-E115-7095-DE1531B25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20919" y="2608426"/>
            <a:ext cx="172718" cy="518155"/>
          </a:xfrm>
          <a:prstGeom prst="rect">
            <a:avLst/>
          </a:prstGeom>
        </p:spPr>
      </p:pic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5D4089B3-DF2B-96FE-A778-D1F41AC4CB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9562" y="2309092"/>
            <a:ext cx="172718" cy="518155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1A3DF92-BA25-0F59-8843-3AD75FACC39F}"/>
              </a:ext>
            </a:extLst>
          </p:cNvPr>
          <p:cNvSpPr txBox="1"/>
          <p:nvPr/>
        </p:nvSpPr>
        <p:spPr>
          <a:xfrm>
            <a:off x="5394856" y="2907421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</a:rPr>
              <a:t>警備スタッフ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D156FCF-5223-20CB-5D9A-9562CE4FD159}"/>
              </a:ext>
            </a:extLst>
          </p:cNvPr>
          <p:cNvSpPr/>
          <p:nvPr/>
        </p:nvSpPr>
        <p:spPr>
          <a:xfrm>
            <a:off x="6612114" y="138431"/>
            <a:ext cx="2880000" cy="61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記入例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赤字・図部分を記入してください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50AB97-2B31-E6FC-4A54-35BC3B731D9E}"/>
              </a:ext>
            </a:extLst>
          </p:cNvPr>
          <p:cNvSpPr txBox="1"/>
          <p:nvPr/>
        </p:nvSpPr>
        <p:spPr>
          <a:xfrm rot="-120000">
            <a:off x="1942597" y="2468301"/>
            <a:ext cx="15969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注）車道に留め置き不可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BEB8F0-D053-A10C-F955-50896F6BE079}"/>
              </a:ext>
            </a:extLst>
          </p:cNvPr>
          <p:cNvSpPr/>
          <p:nvPr/>
        </p:nvSpPr>
        <p:spPr>
          <a:xfrm rot="21419425">
            <a:off x="1301025" y="3886281"/>
            <a:ext cx="631190" cy="1239520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b="1" dirty="0">
                <a:solidFill>
                  <a:schemeClr val="tx1"/>
                </a:solidFill>
              </a:rPr>
              <a:t>イベント</a:t>
            </a:r>
            <a:endParaRPr kumimoji="1" lang="en-US" altLang="ja-JP" sz="7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b="1" dirty="0">
                <a:solidFill>
                  <a:schemeClr val="tx1"/>
                </a:solidFill>
              </a:rPr>
              <a:t>会場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8564BF9-636A-D277-69CC-CA69A785CD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-5580000">
            <a:off x="1339568" y="3941358"/>
            <a:ext cx="503309" cy="29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43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</TotalTime>
  <Words>334</Words>
  <Application>Microsoft Office PowerPoint</Application>
  <PresentationFormat>A4 210 x 297 mm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Kashiwagi Kana</dc:creator>
  <cp:lastModifiedBy>Kurihara Takeru</cp:lastModifiedBy>
  <cp:revision>17</cp:revision>
  <cp:lastPrinted>2023-11-05T07:24:57Z</cp:lastPrinted>
  <dcterms:created xsi:type="dcterms:W3CDTF">2023-11-05T05:36:18Z</dcterms:created>
  <dcterms:modified xsi:type="dcterms:W3CDTF">2025-04-12T07:45:57Z</dcterms:modified>
</cp:coreProperties>
</file>